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50" r:id="rId5"/>
    <p:sldMasterId id="2147483655" r:id="rId6"/>
    <p:sldMasterId id="2147483657" r:id="rId7"/>
    <p:sldMasterId id="2147483659" r:id="rId8"/>
  </p:sldMasterIdLst>
  <p:notesMasterIdLst>
    <p:notesMasterId r:id="rId19"/>
  </p:notesMasterIdLst>
  <p:sldIdLst>
    <p:sldId id="256" r:id="rId9"/>
    <p:sldId id="267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69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FdEogOxBncKVXJMZrQaDKR55Z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51895-9B89-F669-9EA3-CA28724E4189}" v="6" dt="2024-04-15T22:29:38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MIN ESTIVEN JARAMILLO M�NERA" userId="S::yominjaramillo2283@correo.itm.edu.co::5de7da91-d4ca-4e19-ade9-7a9f7cf3f0cc" providerId="AD" clId="Web-{B9051895-9B89-F669-9EA3-CA28724E4189}"/>
    <pc:docChg chg="modSld">
      <pc:chgData name="YOMIN ESTIVEN JARAMILLO M�NERA" userId="S::yominjaramillo2283@correo.itm.edu.co::5de7da91-d4ca-4e19-ade9-7a9f7cf3f0cc" providerId="AD" clId="Web-{B9051895-9B89-F669-9EA3-CA28724E4189}" dt="2024-04-15T22:29:38.362" v="5" actId="20577"/>
      <pc:docMkLst>
        <pc:docMk/>
      </pc:docMkLst>
      <pc:sldChg chg="modSp">
        <pc:chgData name="YOMIN ESTIVEN JARAMILLO M�NERA" userId="S::yominjaramillo2283@correo.itm.edu.co::5de7da91-d4ca-4e19-ade9-7a9f7cf3f0cc" providerId="AD" clId="Web-{B9051895-9B89-F669-9EA3-CA28724E4189}" dt="2024-04-15T22:29:38.362" v="5" actId="20577"/>
        <pc:sldMkLst>
          <pc:docMk/>
          <pc:sldMk cId="3975037825" sldId="275"/>
        </pc:sldMkLst>
        <pc:spChg chg="mod">
          <ac:chgData name="YOMIN ESTIVEN JARAMILLO M�NERA" userId="S::yominjaramillo2283@correo.itm.edu.co::5de7da91-d4ca-4e19-ade9-7a9f7cf3f0cc" providerId="AD" clId="Web-{B9051895-9B89-F669-9EA3-CA28724E4189}" dt="2024-04-15T22:29:38.362" v="5" actId="20577"/>
          <ac:spMkLst>
            <pc:docMk/>
            <pc:sldMk cId="3975037825" sldId="275"/>
            <ac:spMk id="16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3176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369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746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209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550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9564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216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body" idx="1"/>
          </p:nvPr>
        </p:nvSpPr>
        <p:spPr>
          <a:xfrm>
            <a:off x="814346" y="1825626"/>
            <a:ext cx="5181600" cy="38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8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okwi.com/projects/39527258312780288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dirty="0"/>
              <a:t>Microcontroladores</a:t>
            </a:r>
            <a:endParaRPr dirty="0"/>
          </a:p>
        </p:txBody>
      </p:sp>
      <p:sp>
        <p:nvSpPr>
          <p:cNvPr id="44" name="Google Shape;44;p1"/>
          <p:cNvSpPr txBox="1"/>
          <p:nvPr/>
        </p:nvSpPr>
        <p:spPr>
          <a:xfrm>
            <a:off x="838200" y="4022888"/>
            <a:ext cx="10515600" cy="182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CO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Docente: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E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Yomin</a:t>
            </a:r>
            <a:r>
              <a:rPr lang="es-E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Jaramillo </a:t>
            </a:r>
            <a:r>
              <a:rPr lang="es-E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Múnera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CO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yominjaramillo2283@correo.itm.edu.co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ES" dirty="0"/>
              <a:t>Teclado Matricial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814346" y="1825626"/>
            <a:ext cx="5181600" cy="38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>
              <a:buFont typeface="Arial" panose="020B0604020202020204" pitchFamily="34" charset="0"/>
              <a:buChar char="•"/>
            </a:pPr>
            <a:r>
              <a:rPr lang="es-ES" dirty="0"/>
              <a:t>Un teclado matricial es un dispositivo que agrupa varios pulsadores y permite controlarlos empleando un número de conductores inferior al que necesitaríamos al usarlos de forma individual. </a:t>
            </a:r>
          </a:p>
          <a:p>
            <a:pPr marL="571500" lvl="0" indent="-342900">
              <a:buFont typeface="Arial" panose="020B0604020202020204" pitchFamily="34" charset="0"/>
              <a:buChar char="•"/>
            </a:pPr>
            <a:r>
              <a:rPr lang="es-ES" dirty="0"/>
              <a:t>Podemos emplear estos teclados como un controlador para cualquier tarjeta de </a:t>
            </a:r>
            <a:r>
              <a:rPr lang="es-ES" dirty="0" err="1"/>
              <a:t>embebimiento</a:t>
            </a:r>
            <a:r>
              <a:rPr lang="es-ES" dirty="0"/>
              <a:t> como ESP32 o </a:t>
            </a:r>
            <a:r>
              <a:rPr lang="es-ES" dirty="0" err="1"/>
              <a:t>Arduino</a:t>
            </a:r>
            <a:r>
              <a:rPr lang="es-ES" dirty="0"/>
              <a:t>.</a:t>
            </a:r>
            <a:endParaRPr dirty="0"/>
          </a:p>
        </p:txBody>
      </p:sp>
      <p:pic>
        <p:nvPicPr>
          <p:cNvPr id="1026" name="Picture 2" descr="Teclado Matricial Membrana 4x4 Auto Adhesivo - ZAMUX BOGO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4" b="5704"/>
          <a:stretch/>
        </p:blipFill>
        <p:spPr bwMode="auto">
          <a:xfrm>
            <a:off x="7328733" y="2130641"/>
            <a:ext cx="3180063" cy="29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ES" dirty="0"/>
              <a:t>Teclado Matricial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814345" y="1825626"/>
            <a:ext cx="5453289" cy="38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ES" dirty="0"/>
              <a:t>Estos dispositivos agrupan los pulsadores en filas y columnas formando una matriz, disposición que da lugar a su nombre. Es frecuente una disposición rectangular pura de </a:t>
            </a:r>
            <a:r>
              <a:rPr lang="es-ES" dirty="0" err="1"/>
              <a:t>NxM</a:t>
            </a:r>
            <a:r>
              <a:rPr lang="es-ES" dirty="0"/>
              <a:t> columnas, aunque otras disposiciones son igualmente posibles.</a:t>
            </a:r>
          </a:p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ES" dirty="0"/>
              <a:t>Los teclados matriciales son frecuentes en electrónica e informática. De hecho, los teclados de ordenador normales son teclados matriciales, siendo un buen ejemplo de teclado matricial con disposición no rectangular.</a:t>
            </a:r>
          </a:p>
          <a:p>
            <a:pPr marL="228600" lvl="0" indent="0"/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793" y="2519903"/>
            <a:ext cx="5163271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ES" dirty="0"/>
              <a:t>Teclado Matricial-Funcionamiento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814345" y="1825626"/>
            <a:ext cx="5453289" cy="38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/>
            <a:r>
              <a:rPr lang="es-ES" dirty="0"/>
              <a:t>Un teclado matricial agrupa los pulsadores en filas y columnas formando una matriz, lo que permite emplear un número menor de conductores para determinar las pulsación de las teclas.</a:t>
            </a:r>
          </a:p>
          <a:p>
            <a:pPr marL="228600" lvl="0" indent="0"/>
            <a:r>
              <a:rPr lang="es-ES" dirty="0"/>
              <a:t>La imagen muestra, a modo de ejemplo, una disposición rectangular de 4x4, aunque el funcionamiento es análogo en otras disposiciones.</a:t>
            </a:r>
            <a:endParaRPr dirty="0"/>
          </a:p>
        </p:txBody>
      </p:sp>
      <p:pic>
        <p:nvPicPr>
          <p:cNvPr id="2050" name="Picture 2" descr="Teclado Matricial 4×4 «Números y Caracteres», Pic C Compiler – MICROCHIPO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23" y="1727228"/>
            <a:ext cx="4492102" cy="341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19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ES" dirty="0"/>
              <a:t>Teclado Matricial-Funcionamiento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814345" y="1825626"/>
            <a:ext cx="5453289" cy="38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/>
            <a:r>
              <a:rPr lang="es-ES" dirty="0"/>
              <a:t>Internamente la disposición de los pulsadores es la siguiente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70" y="2428550"/>
            <a:ext cx="5239942" cy="31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60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ES" dirty="0"/>
              <a:t>Teclado Matricial-Funcionamiento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275208" y="1825626"/>
            <a:ext cx="6187176" cy="425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0" algn="just"/>
            <a:r>
              <a:rPr lang="es-ES" dirty="0"/>
              <a:t>Para detectar la pulsación de una tecla actuaremos de forma similar a la lectura simple de un pulsador. En resumen, debemos configurar las entradas como </a:t>
            </a:r>
            <a:r>
              <a:rPr lang="es-ES" dirty="0" err="1"/>
              <a:t>pull</a:t>
            </a:r>
            <a:r>
              <a:rPr lang="es-ES" dirty="0"/>
              <a:t>-up o </a:t>
            </a:r>
            <a:r>
              <a:rPr lang="es-ES" dirty="0" err="1"/>
              <a:t>pull-down</a:t>
            </a:r>
            <a:r>
              <a:rPr lang="es-ES" dirty="0"/>
              <a:t> para hacer lectura del pulsador.</a:t>
            </a:r>
          </a:p>
          <a:p>
            <a:pPr marL="228600" lvl="0" indent="0" algn="just"/>
            <a:endParaRPr lang="es-ES" dirty="0"/>
          </a:p>
          <a:p>
            <a:pPr marL="228600" lvl="0" indent="0" algn="just"/>
            <a:r>
              <a:rPr lang="es-ES" dirty="0"/>
              <a:t>Para leer todas las teclas tendremos que hacer un barrido por filas. En primer lugar ponemos todas las filas a 0 o 3.3V según la </a:t>
            </a:r>
            <a:r>
              <a:rPr lang="es-ES" dirty="0" err="1"/>
              <a:t>configuracion</a:t>
            </a:r>
            <a:r>
              <a:rPr lang="es-ES" dirty="0"/>
              <a:t>, y definimos todas las columnas como entradas.</a:t>
            </a:r>
          </a:p>
          <a:p>
            <a:pPr marL="228600" lvl="0" indent="0" algn="just"/>
            <a:endParaRPr lang="es-ES" dirty="0"/>
          </a:p>
          <a:p>
            <a:pPr marL="228600" lvl="0" indent="0" algn="just"/>
            <a:r>
              <a:rPr lang="es-ES" dirty="0"/>
              <a:t>Progresivamente ponemos una fila a 0V (si es </a:t>
            </a:r>
            <a:r>
              <a:rPr lang="es-ES" dirty="0" err="1"/>
              <a:t>pull</a:t>
            </a:r>
            <a:r>
              <a:rPr lang="es-ES" dirty="0"/>
              <a:t>-up) o a 3.3V(si es </a:t>
            </a:r>
            <a:r>
              <a:rPr lang="es-ES" dirty="0" err="1"/>
              <a:t>pull-down</a:t>
            </a:r>
            <a:r>
              <a:rPr lang="es-ES" dirty="0"/>
              <a:t>) , y leemos las entradas de la columna. Una vez realizada la lectura volvemos a ponerla a </a:t>
            </a:r>
            <a:r>
              <a:rPr lang="es-ES" dirty="0" err="1"/>
              <a:t>a</a:t>
            </a:r>
            <a:r>
              <a:rPr lang="es-ES" dirty="0"/>
              <a:t> su estado inicial, pasamos a la siguiente fila, y volvemos a realizar el progreso hasta recorrer todas las filas.</a:t>
            </a:r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84" y="1825626"/>
            <a:ext cx="5050441" cy="36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ES" dirty="0"/>
              <a:t>PRACTICAS OPCIONALES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275208" y="1825626"/>
            <a:ext cx="11079332" cy="425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dirty="0"/>
              <a:t>Ingrese números mediante teclado y solo imprima el valor en consola cuando se pulse la tecla “D”</a:t>
            </a: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dirty="0"/>
              <a:t>El código anterior debe ser capaz de mostrar el numero ingresado en un display de 4 dígitos.</a:t>
            </a: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dirty="0"/>
              <a:t>Si se ingresan mas de 4 dígitos, debe mostrar un mensaje en consola que diga que no es posible mostrar el número, y luego pedir un nuevo número</a:t>
            </a: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ES" dirty="0">
                <a:hlinkClick r:id="rId3"/>
              </a:rPr>
              <a:t>https://wokwi.com/projects/395272583127802881</a:t>
            </a:r>
            <a:endParaRPr lang="es-ES" dirty="0"/>
          </a:p>
          <a:p>
            <a:pPr marL="571500" indent="-34290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503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ES" dirty="0"/>
              <a:t>BONUS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275208" y="1825626"/>
            <a:ext cx="5948039" cy="425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just"/>
            <a:r>
              <a:rPr lang="es-ES" dirty="0"/>
              <a:t>Uso “</a:t>
            </a:r>
            <a:r>
              <a:rPr lang="es-ES" dirty="0" err="1"/>
              <a:t>main</a:t>
            </a:r>
            <a:r>
              <a:rPr lang="es-ES" dirty="0"/>
              <a:t>” EN PYTHON:</a:t>
            </a:r>
          </a:p>
          <a:p>
            <a:pPr marL="228600" lvl="0" indent="0" algn="just"/>
            <a:endParaRPr lang="es-ES" dirty="0"/>
          </a:p>
          <a:p>
            <a:pPr marL="228600" lvl="0" indent="0" algn="just"/>
            <a:r>
              <a:rPr lang="es-ES" dirty="0"/>
              <a:t>Cuando un intérprete de Python lee un archivo de Python, primero establece algunas variables especiales. Luego ejecuta el código desde el archivo.</a:t>
            </a:r>
          </a:p>
          <a:p>
            <a:pPr marL="228600" lvl="0" indent="0" algn="just"/>
            <a:endParaRPr lang="es-ES" dirty="0"/>
          </a:p>
          <a:p>
            <a:pPr marL="228600" lvl="0" indent="0" algn="just"/>
            <a:r>
              <a:rPr lang="es-ES" dirty="0"/>
              <a:t>Una de esas variables se llama __</a:t>
            </a:r>
            <a:r>
              <a:rPr lang="es-ES" dirty="0" err="1"/>
              <a:t>name</a:t>
            </a:r>
            <a:r>
              <a:rPr lang="es-ES" dirty="0"/>
              <a:t>__ .</a:t>
            </a:r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155" y="3467572"/>
            <a:ext cx="311511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ES" dirty="0"/>
              <a:t>BONUS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275208" y="1825626"/>
            <a:ext cx="5948039" cy="425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just"/>
            <a:r>
              <a:rPr lang="es-ES" dirty="0"/>
              <a:t>Uso “</a:t>
            </a:r>
            <a:r>
              <a:rPr lang="es-ES" dirty="0" err="1"/>
              <a:t>main</a:t>
            </a:r>
            <a:r>
              <a:rPr lang="es-ES" dirty="0"/>
              <a:t>” EN PYTHON:</a:t>
            </a:r>
          </a:p>
          <a:p>
            <a:pPr marL="228600" lvl="0" indent="0" algn="just"/>
            <a:endParaRPr lang="es-ES" dirty="0"/>
          </a:p>
          <a:p>
            <a:pPr marL="228600" lvl="0" indent="0" algn="just"/>
            <a:r>
              <a:rPr lang="es-ES" dirty="0"/>
              <a:t>La variable __</a:t>
            </a:r>
            <a:r>
              <a:rPr lang="es-ES" dirty="0" err="1"/>
              <a:t>name</a:t>
            </a:r>
            <a:r>
              <a:rPr lang="es-ES" dirty="0"/>
              <a:t>__ entonces, se configura por default con el nombre del archivo que se esta corriendo.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070" y="3856909"/>
            <a:ext cx="503942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96357"/>
      </p:ext>
    </p:extLst>
  </p:cSld>
  <p:clrMapOvr>
    <a:masterClrMapping/>
  </p:clrMapOvr>
</p:sld>
</file>

<file path=ppt/theme/theme1.xml><?xml version="1.0" encoding="utf-8"?>
<a:theme xmlns:a="http://schemas.openxmlformats.org/drawingml/2006/main" name="3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2083739449E146954D217C5C5B75FD" ma:contentTypeVersion="8" ma:contentTypeDescription="Create a new document." ma:contentTypeScope="" ma:versionID="2cab1e17185109e3773b069ae0f13469">
  <xsd:schema xmlns:xsd="http://www.w3.org/2001/XMLSchema" xmlns:xs="http://www.w3.org/2001/XMLSchema" xmlns:p="http://schemas.microsoft.com/office/2006/metadata/properties" xmlns:ns2="70354af7-c67f-45ea-a8f1-6fecbfa9bee8" targetNamespace="http://schemas.microsoft.com/office/2006/metadata/properties" ma:root="true" ma:fieldsID="7029404d692abcebbd71a5ea72986350" ns2:_="">
    <xsd:import namespace="70354af7-c67f-45ea-a8f1-6fecbfa9be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54af7-c67f-45ea-a8f1-6fecbfa9b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7250EE-0B1A-4742-81D7-529619D95B5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14E9C5C-5F62-4A94-A722-2935DF2881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562F12-9AEB-40F1-983B-4DA2BA736ECB}"/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399</Words>
  <Application>Microsoft Office PowerPoint</Application>
  <PresentationFormat>Widescreen</PresentationFormat>
  <Paragraphs>35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3_Diseño personalizado</vt:lpstr>
      <vt:lpstr>1_Diseño personalizado</vt:lpstr>
      <vt:lpstr>4_Diseño personalizado</vt:lpstr>
      <vt:lpstr>Diseño personalizado</vt:lpstr>
      <vt:lpstr>2_Diseño personalizado</vt:lpstr>
      <vt:lpstr>Microcontroladores</vt:lpstr>
      <vt:lpstr>Teclado Matricial</vt:lpstr>
      <vt:lpstr>Teclado Matricial</vt:lpstr>
      <vt:lpstr>Teclado Matricial-Funcionamiento</vt:lpstr>
      <vt:lpstr>Teclado Matricial-Funcionamiento</vt:lpstr>
      <vt:lpstr>Teclado Matricial-Funcionamiento</vt:lpstr>
      <vt:lpstr>PRACTICAS OPCIONALES</vt:lpstr>
      <vt:lpstr>BONUS</vt:lpstr>
      <vt:lpstr>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Microcontroladores</dc:title>
  <dc:creator>Carolina López García</dc:creator>
  <cp:lastModifiedBy>Asistencial AI. Investigación</cp:lastModifiedBy>
  <cp:revision>11</cp:revision>
  <dcterms:created xsi:type="dcterms:W3CDTF">2020-02-18T21:49:27Z</dcterms:created>
  <dcterms:modified xsi:type="dcterms:W3CDTF">2024-04-15T22:29:44Z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0x010100372083739449E146954D217C5C5B75FD</vt:lpwstr>
  </property>
</Properties>
</file>